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71"/>
  </p:normalViewPr>
  <p:slideViewPr>
    <p:cSldViewPr snapToGrid="0" snapToObjects="1">
      <p:cViewPr varScale="1">
        <p:scale>
          <a:sx n="74" d="100"/>
          <a:sy n="74" d="100"/>
        </p:scale>
        <p:origin x="17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10.tif>
</file>

<file path=ppt/media/image11.tif>
</file>

<file path=ppt/media/image12.tif>
</file>

<file path=ppt/media/image13.tif>
</file>

<file path=ppt/media/image2.png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41" name="Picture 40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  <p:pic>
        <p:nvPicPr>
          <p:cNvPr id="42" name="Picture 41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1451520" y="804600"/>
            <a:ext cx="9603000" cy="4863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84" name="Picture 83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  <p:pic>
        <p:nvPicPr>
          <p:cNvPr id="85" name="Picture 84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1451520" y="804600"/>
            <a:ext cx="9603000" cy="4863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" name="Picture 6"/>
          <p:cNvPicPr/>
          <p:nvPr/>
        </p:nvPicPr>
        <p:blipFill>
          <a:blip r:embed="rId14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2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2417760" y="802440"/>
            <a:ext cx="8636760" cy="2541240"/>
          </a:xfrm>
          <a:prstGeom prst="rect">
            <a:avLst/>
          </a:prstGeom>
        </p:spPr>
        <p:txBody>
          <a:bodyPr bIns="0" anchor="b"/>
          <a:lstStyle/>
          <a:p>
            <a:pPr>
              <a:lnSpc>
                <a:spcPct val="100000"/>
              </a:lnSpc>
            </a:pPr>
            <a:r>
              <a:rPr lang="en-US" sz="66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to edit Master title style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/>
          </p:nvPr>
        </p:nvSpPr>
        <p:spPr>
          <a:xfrm>
            <a:off x="7554240" y="330480"/>
            <a:ext cx="3500280" cy="3088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n-US" sz="10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9/16/17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ftr"/>
          </p:nvPr>
        </p:nvSpPr>
        <p:spPr>
          <a:xfrm>
            <a:off x="2416680" y="329400"/>
            <a:ext cx="4973400" cy="3088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6"/>
          <p:cNvSpPr>
            <a:spLocks noGrp="1"/>
          </p:cNvSpPr>
          <p:nvPr>
            <p:ph type="sldNum"/>
          </p:nvPr>
        </p:nvSpPr>
        <p:spPr>
          <a:xfrm>
            <a:off x="1437840" y="798840"/>
            <a:ext cx="810720" cy="50328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C58E9928-BE3D-4B0E-8838-848C5D47EB5B}" type="slidenum">
              <a:rPr lang="en-US" sz="2800" b="0" strike="noStrike" spc="-1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Line 7"/>
          <p:cNvSpPr/>
          <p:nvPr/>
        </p:nvSpPr>
        <p:spPr>
          <a:xfrm>
            <a:off x="2417760" y="3528360"/>
            <a:ext cx="863676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4" name="Picture 6"/>
          <p:cNvPicPr/>
          <p:nvPr/>
        </p:nvPicPr>
        <p:blipFill>
          <a:blip r:embed="rId14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45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to edit Master title style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Sixth Outline Level</a:t>
            </a:r>
          </a:p>
          <a:p>
            <a:pPr marL="228600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Seventh Outline LevelClick to edit Master text styles</a:t>
            </a: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Second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1143000" lvl="2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Third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1600200" lvl="3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Fourth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2057400" lvl="4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Fifth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dt"/>
          </p:nvPr>
        </p:nvSpPr>
        <p:spPr>
          <a:xfrm>
            <a:off x="7554240" y="330480"/>
            <a:ext cx="3500280" cy="3088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n-US" sz="10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9/16/17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ftr"/>
          </p:nvPr>
        </p:nvSpPr>
        <p:spPr>
          <a:xfrm>
            <a:off x="1451520" y="329400"/>
            <a:ext cx="5938560" cy="3088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0" name="PlaceHolder 7"/>
          <p:cNvSpPr>
            <a:spLocks noGrp="1"/>
          </p:cNvSpPr>
          <p:nvPr>
            <p:ph type="sldNum"/>
          </p:nvPr>
        </p:nvSpPr>
        <p:spPr>
          <a:xfrm>
            <a:off x="480240" y="798840"/>
            <a:ext cx="810720" cy="50328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41D22DC1-69E4-4F4F-AEFD-E0BBA05A8AA1}" type="slidenum">
              <a:rPr lang="en-US" sz="2800" b="0" strike="noStrike" spc="-1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Line 8"/>
          <p:cNvSpPr/>
          <p:nvPr/>
        </p:nvSpPr>
        <p:spPr>
          <a:xfrm>
            <a:off x="1453680" y="1846800"/>
            <a:ext cx="960768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8.t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9.t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10.t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11.t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12.t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13.ti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www.jetbrains.com/idea/download/#section=linux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t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4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5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6.t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7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2417760" y="802440"/>
            <a:ext cx="8636760" cy="2541240"/>
          </a:xfrm>
          <a:prstGeom prst="rect">
            <a:avLst/>
          </a:prstGeom>
          <a:noFill/>
          <a:ln>
            <a:noFill/>
          </a:ln>
        </p:spPr>
        <p:txBody>
          <a:bodyPr bIns="0" anchor="b"/>
          <a:lstStyle/>
          <a:p>
            <a:pPr>
              <a:lnSpc>
                <a:spcPct val="100000"/>
              </a:lnSpc>
            </a:pPr>
            <a:r>
              <a:rPr lang="en-US" sz="66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Developing a simple map reduce program for hadoop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2417760" y="3531240"/>
            <a:ext cx="8636760" cy="977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Yang Gao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Next …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45152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Create a new java class and copy all the code in WordCount.java into this file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Adding Hadoop reference (Very important)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Eclipse:</a:t>
            </a: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 order to compile Hadoop projects, you need to add Hadoop library as a reference to your projects. 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Right click on the project. Select “Build Path” -&gt; “Configure Build Paths”, select “Libraries” tab. Click on “Add External JARs…” to continue. 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Go to your hadoop installation path. 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Find “hadoop-mapreduce-client-core-2.8.1.jar” in /share/hadoop/mapreduce folder, and add it. 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on “Add External JARs…”again. 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Find “hadoop-common-2.8.1.jar” in /share/hadoop/common folder, and add it.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You need also add “commons-cli-1.2.jar” in the folder /share/hadoop/common/lib folder.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6" name="Picture 12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27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8" name="Content Placeholder 3"/>
          <p:cNvPicPr/>
          <p:nvPr/>
        </p:nvPicPr>
        <p:blipFill>
          <a:blip r:embed="rId3"/>
          <a:srcRect t="980" b="22748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0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1" name="Picture 12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32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3" name="Content Placeholder 3"/>
          <p:cNvPicPr/>
          <p:nvPr/>
        </p:nvPicPr>
        <p:blipFill>
          <a:blip r:embed="rId3"/>
          <a:srcRect b="22146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0" y="0"/>
            <a:ext cx="1219140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6" name="Picture 16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37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4"/>
          <p:cNvSpPr/>
          <p:nvPr/>
        </p:nvSpPr>
        <p:spPr>
          <a:xfrm>
            <a:off x="1453680" y="1846800"/>
            <a:ext cx="417744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39" name="Content Placeholder 3"/>
          <p:cNvPicPr/>
          <p:nvPr/>
        </p:nvPicPr>
        <p:blipFill>
          <a:blip r:embed="rId3"/>
          <a:stretch/>
        </p:blipFill>
        <p:spPr>
          <a:xfrm>
            <a:off x="6094440" y="1158120"/>
            <a:ext cx="4960080" cy="3955680"/>
          </a:xfrm>
          <a:prstGeom prst="rect">
            <a:avLst/>
          </a:prstGeom>
          <a:ln>
            <a:noFill/>
          </a:ln>
        </p:spPr>
      </p:pic>
      <p:sp>
        <p:nvSpPr>
          <p:cNvPr id="140" name="TextShape 5"/>
          <p:cNvSpPr txBox="1"/>
          <p:nvPr/>
        </p:nvSpPr>
        <p:spPr>
          <a:xfrm>
            <a:off x="1451520" y="804600"/>
            <a:ext cx="4176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Your build path configuration should be similar to this screen now: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41" name="TextShape 6"/>
          <p:cNvSpPr txBox="1"/>
          <p:nvPr/>
        </p:nvSpPr>
        <p:spPr>
          <a:xfrm>
            <a:off x="1451520" y="2015640"/>
            <a:ext cx="417168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Note the version number should be based on previous instructions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Intellij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145152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on File -&gt; Project Structure -&gt; Module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On the larger right pane, choose the Dependencies tab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on “+” and choose ”Jars or directories”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Add all those jars mentioned above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on OK to save and exit</a:t>
            </a:r>
          </a:p>
          <a:p>
            <a:pPr>
              <a:lnSpc>
                <a:spcPct val="12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5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6" name="Picture 12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47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8" name="Content Placeholder 3"/>
          <p:cNvPicPr/>
          <p:nvPr/>
        </p:nvPicPr>
        <p:blipFill>
          <a:blip r:embed="rId3"/>
          <a:srcRect b="2241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Important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145152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ADD ALL THE JARS BELOW INTO BUILD PATH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commons-collections-3.2.2.jar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slf4j-api-1.7.25.jar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slf4j-simple-1.7.25.jar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Commons-logging-1.1.3.jar at /share/hadoop/common/lib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Guava-11.0.2.jar at /share/hadoop/tools/lib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Creating the JAR file for Hadoop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145152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All you need to do now is to create the JAR file and run it in Hadoop. 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 Eclipse, right click on the project, and choose “export”. Then use “Browse…” button in front of the “JAR file:” label to specify the name of the export file. For example, you may use “/home/user/WordCountSample/wordcount.jar” (you can use any other path). Now, it should be two files inside WordCountSample folder.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 Intellij, File -&gt; Project Structure -&gt; Artifacts -&gt; “+” -&gt; Jar -&gt; From modules with dependencies, Then select main class and click on ok. Next, go to Build -&gt; Build Artifacts -&gt; Build. It is in out/artifacts folder.</a:t>
            </a:r>
          </a:p>
          <a:p>
            <a:pPr>
              <a:lnSpc>
                <a:spcPct val="12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>
              <a:lnSpc>
                <a:spcPct val="12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5" name="Picture 12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56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7" name="Content Placeholder 3"/>
          <p:cNvPicPr/>
          <p:nvPr/>
        </p:nvPicPr>
        <p:blipFill>
          <a:blip r:embed="rId3"/>
          <a:srcRect b="9999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0" y="0"/>
            <a:ext cx="1219140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0" name="Picture 19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61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Line 4"/>
          <p:cNvSpPr/>
          <p:nvPr/>
        </p:nvSpPr>
        <p:spPr>
          <a:xfrm>
            <a:off x="1349115" y="1846800"/>
            <a:ext cx="9388965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164" name="TextShape 5"/>
          <p:cNvSpPr txBox="1"/>
          <p:nvPr/>
        </p:nvSpPr>
        <p:spPr>
          <a:xfrm>
            <a:off x="1349115" y="797760"/>
            <a:ext cx="415836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Run in </a:t>
            </a:r>
            <a:r>
              <a:rPr lang="en-US" sz="32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hadoop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65" name="TextShape 6"/>
          <p:cNvSpPr txBox="1"/>
          <p:nvPr/>
        </p:nvSpPr>
        <p:spPr>
          <a:xfrm>
            <a:off x="1349115" y="2026080"/>
            <a:ext cx="9388965" cy="3439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00000"/>
              </a:lnSpc>
              <a:buClr>
                <a:srgbClr val="C6985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Run start-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dfs.sh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in shell</a:t>
            </a:r>
          </a:p>
          <a:p>
            <a:pPr marL="228600" indent="-228240">
              <a:lnSpc>
                <a:spcPct val="100000"/>
              </a:lnSpc>
              <a:buClr>
                <a:srgbClr val="C6985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Create a file contains some words. (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test.txt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)</a:t>
            </a:r>
          </a:p>
          <a:p>
            <a:pPr marL="228600" indent="-228240">
              <a:lnSpc>
                <a:spcPct val="100000"/>
              </a:lnSpc>
              <a:buClr>
                <a:srgbClr val="C6985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Run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hdfs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dfs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–put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test.txt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“your directory on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hadoop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”</a:t>
            </a:r>
          </a:p>
          <a:p>
            <a:pPr marL="228600" indent="-228240">
              <a:lnSpc>
                <a:spcPct val="100000"/>
              </a:lnSpc>
              <a:buClr>
                <a:srgbClr val="C6985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Then run command </a:t>
            </a: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:</a:t>
            </a:r>
          </a:p>
          <a:p>
            <a:pPr marL="228600" indent="-228240">
              <a:lnSpc>
                <a:spcPct val="100000"/>
              </a:lnSpc>
              <a:buClr>
                <a:srgbClr val="C69850"/>
              </a:buClr>
              <a:buFont typeface="Arial"/>
              <a:buChar char="•"/>
            </a:pP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hadoop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jar &lt;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jarFile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&gt; &lt;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ClassName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&gt; &lt;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InputFile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&gt; &lt;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OutputDir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&gt;</a:t>
            </a:r>
            <a:endParaRPr lang="en-US" sz="20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228600" indent="-228240">
              <a:lnSpc>
                <a:spcPct val="100000"/>
              </a:lnSpc>
              <a:buClr>
                <a:srgbClr val="C69850"/>
              </a:buClr>
              <a:buFont typeface="Arial"/>
              <a:buChar char="•"/>
            </a:pP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 this case, it’s: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hadoop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jar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WordCount.jar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WordCount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/user/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alan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/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test.txt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user/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alan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/out</a:t>
            </a:r>
          </a:p>
          <a:p>
            <a:pPr marL="228600" indent="-228240">
              <a:lnSpc>
                <a:spcPct val="100000"/>
              </a:lnSpc>
              <a:buClr>
                <a:srgbClr val="C69850"/>
              </a:buClr>
              <a:buFont typeface="Arial"/>
              <a:buChar char="•"/>
            </a:pP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Note: </a:t>
            </a:r>
            <a:r>
              <a:rPr lang="en-US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You need to use a nonexistent </a:t>
            </a:r>
            <a:r>
              <a:rPr lang="en-US" sz="2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OutputDir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Introduction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45152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So far from previous tutorials, we have a pseudo-distributed cluster running on our machine and we know how to run a jar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Next Question is</a:t>
            </a: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How to write a map-reduce program?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How to get the jar of the map-reduce program?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685800" lvl="1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We will demonstrate that and explain the WordCount example code</a:t>
            </a:r>
            <a:endParaRPr lang="en-US" sz="1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0" y="0"/>
            <a:ext cx="1219140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7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8" name="Picture 12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69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Line 4"/>
          <p:cNvSpPr/>
          <p:nvPr/>
        </p:nvSpPr>
        <p:spPr>
          <a:xfrm>
            <a:off x="7218000" y="1846800"/>
            <a:ext cx="352008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71" name="CustomShape 5"/>
          <p:cNvSpPr/>
          <p:nvPr/>
        </p:nvSpPr>
        <p:spPr>
          <a:xfrm>
            <a:off x="632160" y="482040"/>
            <a:ext cx="6103800" cy="5148720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  <a:lin ang="5400000"/>
          </a:gradFill>
          <a:ln w="76320">
            <a:noFill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72" name="CustomShape 6"/>
          <p:cNvSpPr/>
          <p:nvPr/>
        </p:nvSpPr>
        <p:spPr>
          <a:xfrm>
            <a:off x="945360" y="812520"/>
            <a:ext cx="5470920" cy="4466160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/>
          </a:gradFill>
          <a:ln w="50760">
            <a:solidFill>
              <a:srgbClr val="191919"/>
            </a:solidFill>
            <a:miter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73" name="Picture 3"/>
          <p:cNvPicPr/>
          <p:nvPr/>
        </p:nvPicPr>
        <p:blipFill>
          <a:blip r:embed="rId3"/>
          <a:srcRect r="24802"/>
          <a:stretch/>
        </p:blipFill>
        <p:spPr>
          <a:xfrm>
            <a:off x="1271160" y="1116360"/>
            <a:ext cx="4824720" cy="3865680"/>
          </a:xfrm>
          <a:prstGeom prst="rect">
            <a:avLst/>
          </a:prstGeom>
          <a:ln>
            <a:noFill/>
          </a:ln>
        </p:spPr>
      </p:pic>
      <p:sp>
        <p:nvSpPr>
          <p:cNvPr id="174" name="TextShape 7"/>
          <p:cNvSpPr txBox="1"/>
          <p:nvPr/>
        </p:nvSpPr>
        <p:spPr>
          <a:xfrm>
            <a:off x="7218000" y="804600"/>
            <a:ext cx="352008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Check output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75" name="TextShape 8"/>
          <p:cNvSpPr txBox="1"/>
          <p:nvPr/>
        </p:nvSpPr>
        <p:spPr>
          <a:xfrm>
            <a:off x="7218000" y="2015640"/>
            <a:ext cx="352008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Run hdfs dfs –get /user/alan/out to download output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 the out folder just downloaded, you can find part-r-0000, which stores output</a:t>
            </a:r>
          </a:p>
          <a:p>
            <a:pPr>
              <a:lnSpc>
                <a:spcPct val="12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Shape 1"/>
          <p:cNvSpPr txBox="1"/>
          <p:nvPr/>
        </p:nvSpPr>
        <p:spPr>
          <a:xfrm>
            <a:off x="1186920" y="292212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Thank you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The process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145152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We assume that you already have hadoop on your own machine.</a:t>
            </a:r>
          </a:p>
          <a:p>
            <a:pPr>
              <a:lnSpc>
                <a:spcPct val="12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 the following, we will discuss steps in details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Preparing ide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145152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Hadoop programs are Java programs. You may use any Java IDE such as Eclipse, NetBeans, IntelliJ IDEA to develop your Map-Reduce program. 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We are going to use Eclipse/Intellij in this document. 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If you have Eclipse/Intellij on your own machine, you can skip this section.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To install Eclipse/Intellij, run this command in shell</a:t>
            </a: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sudo apt-get install eclipse</a:t>
            </a: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Or</a:t>
            </a: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lang="en-US" sz="2000" b="0" u="sng" strike="noStrike" spc="-1">
                <a:solidFill>
                  <a:srgbClr val="FA2B5C"/>
                </a:solidFill>
                <a:uFill>
                  <a:solidFill>
                    <a:srgbClr val="FFFFFF"/>
                  </a:solidFill>
                </a:uFill>
                <a:latin typeface="Gill Sans MT"/>
                <a:hlinkClick r:id="rId2"/>
              </a:rPr>
              <a:t>https://www.jetbrains.com/idea/download/#</a:t>
            </a:r>
            <a:r>
              <a:rPr lang="en-US" sz="2000" b="0" u="sng" strike="noStrike" spc="-1">
                <a:solidFill>
                  <a:srgbClr val="FA2B5C"/>
                </a:solidFill>
                <a:uFill>
                  <a:solidFill>
                    <a:srgbClr val="FFFFFF"/>
                  </a:solidFill>
                </a:uFill>
                <a:latin typeface="Gill Sans MT"/>
                <a:hlinkClick r:id="rId2"/>
              </a:rPr>
              <a:t>section=linux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download intellij community version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Start IDE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45152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Type eclipse to start Eclipse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For Intellij, double click on the downloaded tar.gz file, unzip it to a folder</a:t>
            </a: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Go to that folder then go to idea-IC-172.4155.36/bin, run ./idea.sh in shell</a:t>
            </a:r>
          </a:p>
          <a:p>
            <a:pPr>
              <a:lnSpc>
                <a:spcPct val="12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>
              <a:lnSpc>
                <a:spcPct val="12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>
              <a:lnSpc>
                <a:spcPct val="12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>
              <a:lnSpc>
                <a:spcPct val="12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marL="228600" indent="-22824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Remember to install scala plugin if you use Intellij</a:t>
            </a:r>
          </a:p>
        </p:txBody>
      </p:sp>
      <p:pic>
        <p:nvPicPr>
          <p:cNvPr id="96" name="Picture 3"/>
          <p:cNvPicPr/>
          <p:nvPr/>
        </p:nvPicPr>
        <p:blipFill>
          <a:blip r:embed="rId2"/>
          <a:stretch/>
        </p:blipFill>
        <p:spPr>
          <a:xfrm>
            <a:off x="1767600" y="3290760"/>
            <a:ext cx="5282640" cy="157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9" name="Picture 29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00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CustomShape 4"/>
          <p:cNvSpPr/>
          <p:nvPr/>
        </p:nvSpPr>
        <p:spPr>
          <a:xfrm>
            <a:off x="0" y="0"/>
            <a:ext cx="12191760" cy="6159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Content Placeholder 3"/>
          <p:cNvPicPr/>
          <p:nvPr/>
        </p:nvPicPr>
        <p:blipFill>
          <a:blip r:embed="rId3"/>
          <a:stretch/>
        </p:blipFill>
        <p:spPr>
          <a:xfrm>
            <a:off x="1552320" y="3240"/>
            <a:ext cx="9087120" cy="615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5" name="Picture 12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06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4"/>
          <p:cNvSpPr/>
          <p:nvPr/>
        </p:nvSpPr>
        <p:spPr>
          <a:xfrm>
            <a:off x="0" y="0"/>
            <a:ext cx="12191760" cy="6159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8" name="Content Placeholder 3"/>
          <p:cNvPicPr/>
          <p:nvPr/>
        </p:nvPicPr>
        <p:blipFill>
          <a:blip r:embed="rId3"/>
          <a:stretch/>
        </p:blipFill>
        <p:spPr>
          <a:xfrm>
            <a:off x="1655280" y="15840"/>
            <a:ext cx="8880840" cy="6149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1" name="Picture 12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12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CustomShape 4"/>
          <p:cNvSpPr/>
          <p:nvPr/>
        </p:nvSpPr>
        <p:spPr>
          <a:xfrm>
            <a:off x="0" y="0"/>
            <a:ext cx="12191760" cy="6159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4" name="Content Placeholder 3"/>
          <p:cNvPicPr/>
          <p:nvPr/>
        </p:nvPicPr>
        <p:blipFill>
          <a:blip r:embed="rId3"/>
          <a:stretch/>
        </p:blipFill>
        <p:spPr>
          <a:xfrm>
            <a:off x="1888560" y="23040"/>
            <a:ext cx="8414280" cy="6142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2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7" name="Picture 12"/>
          <p:cNvPicPr/>
          <p:nvPr/>
        </p:nvPicPr>
        <p:blipFill>
          <a:blip r:embed="rId2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18" name="Line 3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CustomShape 4"/>
          <p:cNvSpPr/>
          <p:nvPr/>
        </p:nvSpPr>
        <p:spPr>
          <a:xfrm>
            <a:off x="0" y="0"/>
            <a:ext cx="12191760" cy="6159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0" name="Content Placeholder 3"/>
          <p:cNvPicPr/>
          <p:nvPr/>
        </p:nvPicPr>
        <p:blipFill>
          <a:blip r:embed="rId3"/>
          <a:stretch/>
        </p:blipFill>
        <p:spPr>
          <a:xfrm>
            <a:off x="3215520" y="-29880"/>
            <a:ext cx="5760720" cy="6144480"/>
          </a:xfrm>
          <a:prstGeom prst="rect">
            <a:avLst/>
          </a:prstGeom>
          <a:ln>
            <a:noFill/>
          </a:ln>
        </p:spPr>
      </p:pic>
      <p:sp>
        <p:nvSpPr>
          <p:cNvPr id="121" name="CustomShape 5"/>
          <p:cNvSpPr/>
          <p:nvPr/>
        </p:nvSpPr>
        <p:spPr>
          <a:xfrm>
            <a:off x="9615600" y="700200"/>
            <a:ext cx="21427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on next until done.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171</TotalTime>
  <Words>654</Words>
  <Application>Microsoft Macintosh PowerPoint</Application>
  <PresentationFormat>Widescreen</PresentationFormat>
  <Paragraphs>72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DejaVu Sans</vt:lpstr>
      <vt:lpstr>Gill Sans MT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simple map reduce program for hadoop</dc:title>
  <dc:subject/>
  <dc:creator>Gao, Yang</dc:creator>
  <dc:description/>
  <cp:lastModifiedBy>Tao, Hemeng</cp:lastModifiedBy>
  <cp:revision>15</cp:revision>
  <dcterms:created xsi:type="dcterms:W3CDTF">2017-09-15T01:32:50Z</dcterms:created>
  <dcterms:modified xsi:type="dcterms:W3CDTF">2018-09-13T18:19:27Z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15.0028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21</vt:i4>
  </property>
</Properties>
</file>